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7"/>
  </p:notesMasterIdLst>
  <p:sldIdLst>
    <p:sldId id="256" r:id="rId2"/>
    <p:sldId id="257" r:id="rId3"/>
    <p:sldId id="258" r:id="rId4"/>
    <p:sldId id="274" r:id="rId5"/>
    <p:sldId id="276" r:id="rId6"/>
    <p:sldId id="278" r:id="rId7"/>
    <p:sldId id="261" r:id="rId8"/>
    <p:sldId id="262" r:id="rId9"/>
    <p:sldId id="279" r:id="rId10"/>
    <p:sldId id="271" r:id="rId11"/>
    <p:sldId id="264" r:id="rId12"/>
    <p:sldId id="272" r:id="rId13"/>
    <p:sldId id="265" r:id="rId14"/>
    <p:sldId id="273" r:id="rId15"/>
    <p:sldId id="266" r:id="rId16"/>
  </p:sldIdLst>
  <p:sldSz cx="9144000" cy="5143500" type="screen16x9"/>
  <p:notesSz cx="6858000" cy="9144000"/>
  <p:embeddedFontLst>
    <p:embeddedFont>
      <p:font typeface="Muli" panose="020B0604020202020204" charset="0"/>
      <p:regular r:id="rId18"/>
      <p: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F21"/>
    <a:srgbClr val="0067B1"/>
    <a:srgbClr val="FD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3F226B-467B-41F7-B132-667CC50F8FD5}">
  <a:tblStyle styleId="{A83F226B-467B-41F7-B132-667CC50F8FD5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C7737C1-E8A5-4CC6-BE9B-1CCA356B53F7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D89F39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D89F39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D89F39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D89F39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D89F39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D89F39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8EFE7"/>
          </a:solidFill>
        </a:fill>
      </a:tcStyle>
    </a:wholeTbl>
    <a:band1H>
      <a:tcStyle>
        <a:tcBdr/>
        <a:fill>
          <a:solidFill>
            <a:srgbClr val="F0DFCC"/>
          </a:solidFill>
        </a:fill>
      </a:tcStyle>
    </a:band1H>
    <a:band1V>
      <a:tcStyle>
        <a:tcBdr/>
        <a:fill>
          <a:solidFill>
            <a:srgbClr val="F0DFCC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rgbClr val="D89F39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8EFE7"/>
          </a:solidFill>
        </a:fill>
      </a:tcStyle>
    </a:lastRow>
    <a:firstRow>
      <a:tcTxStyle b="on" i="off"/>
      <a:tcStyle>
        <a:tcBdr/>
        <a:fill>
          <a:solidFill>
            <a:srgbClr val="F8EFE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1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986921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72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747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216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77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499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615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CapOne</a:t>
            </a:r>
            <a:r>
              <a:rPr lang="en-US" dirty="0" smtClean="0"/>
              <a:t>: Whenever any developer does a </a:t>
            </a:r>
            <a:r>
              <a:rPr lang="en-US" dirty="0" err="1" smtClean="0"/>
              <a:t>Git</a:t>
            </a:r>
            <a:r>
              <a:rPr lang="en-US" dirty="0" smtClean="0"/>
              <a:t> commit, Jenkins receives a callback, calls Grunt(a JavaScript task runner), which </a:t>
            </a:r>
            <a:r>
              <a:rPr lang="en-US" dirty="0" err="1" smtClean="0"/>
              <a:t>autostarts</a:t>
            </a:r>
            <a:r>
              <a:rPr lang="en-US" dirty="0" smtClean="0"/>
              <a:t> a collection of Windows </a:t>
            </a:r>
            <a:r>
              <a:rPr lang="en-US" dirty="0" err="1" smtClean="0"/>
              <a:t>vm</a:t>
            </a:r>
            <a:r>
              <a:rPr lang="en-US" dirty="0" smtClean="0"/>
              <a:t> images in </a:t>
            </a:r>
            <a:r>
              <a:rPr lang="en-US" dirty="0" err="1" smtClean="0"/>
              <a:t>Virtualbox</a:t>
            </a:r>
            <a:r>
              <a:rPr lang="en-US" dirty="0" smtClean="0"/>
              <a:t> (hypervisor running locally) - then you can run a bunch of JavaScript-based</a:t>
            </a:r>
          </a:p>
        </p:txBody>
      </p:sp>
    </p:spTree>
    <p:extLst>
      <p:ext uri="{BB962C8B-B14F-4D97-AF65-F5344CB8AC3E}">
        <p14:creationId xmlns:p14="http://schemas.microsoft.com/office/powerpoint/2010/main" val="3708875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917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GettyImages-573106559_comp.jpg"/>
          <p:cNvPicPr preferRelativeResize="0"/>
          <p:nvPr/>
        </p:nvPicPr>
        <p:blipFill rotWithShape="1">
          <a:blip r:embed="rId2">
            <a:alphaModFix amt="50000"/>
          </a:blip>
          <a:srcRect t="4290" b="1125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1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375199" y="1465800"/>
            <a:ext cx="6393600" cy="155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defRPr sz="4800" b="1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375199" y="3281700"/>
            <a:ext cx="6393600" cy="600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1375200" y="3161930"/>
            <a:ext cx="6393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5" name="Shape 15" descr="Snagajob_Secondary_RGB_KO.png"/>
          <p:cNvPicPr preferRelativeResize="0"/>
          <p:nvPr/>
        </p:nvPicPr>
        <p:blipFill rotWithShape="1">
          <a:blip r:embed="rId3">
            <a:alphaModFix/>
          </a:blip>
          <a:srcRect l="119" r="119"/>
          <a:stretch/>
        </p:blipFill>
        <p:spPr>
          <a:xfrm>
            <a:off x="4000611" y="4589824"/>
            <a:ext cx="1142776" cy="286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Shape 16"/>
          <p:cNvCxnSpPr/>
          <p:nvPr/>
        </p:nvCxnSpPr>
        <p:spPr>
          <a:xfrm>
            <a:off x="1375200" y="1282768"/>
            <a:ext cx="6393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477150" y="1144225"/>
            <a:ext cx="2189700" cy="3750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2"/>
          </p:nvPr>
        </p:nvSpPr>
        <p:spPr>
          <a:xfrm>
            <a:off x="6281275" y="1144225"/>
            <a:ext cx="2189700" cy="3750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183400" y="116825"/>
            <a:ext cx="7576800" cy="50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ubTitle" idx="3"/>
          </p:nvPr>
        </p:nvSpPr>
        <p:spPr>
          <a:xfrm>
            <a:off x="183400" y="521266"/>
            <a:ext cx="7576800" cy="326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6" name="Shape 76"/>
          <p:cNvCxnSpPr/>
          <p:nvPr/>
        </p:nvCxnSpPr>
        <p:spPr>
          <a:xfrm>
            <a:off x="274050" y="942285"/>
            <a:ext cx="8595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7" name="Shape 77"/>
          <p:cNvSpPr/>
          <p:nvPr/>
        </p:nvSpPr>
        <p:spPr>
          <a:xfrm>
            <a:off x="8419825" y="0"/>
            <a:ext cx="450125" cy="675900"/>
          </a:xfrm>
          <a:prstGeom prst="flowChartOffpageConnector">
            <a:avLst/>
          </a:prstGeom>
          <a:solidFill>
            <a:srgbClr val="0067B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70975" y="116824"/>
            <a:ext cx="347700" cy="5094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‹#›</a:t>
            </a:fld>
            <a:endParaRPr lang="en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79" name="Shape 79"/>
          <p:cNvCxnSpPr/>
          <p:nvPr/>
        </p:nvCxnSpPr>
        <p:spPr>
          <a:xfrm>
            <a:off x="3123900" y="1297127"/>
            <a:ext cx="0" cy="3326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0" name="Shape 80"/>
          <p:cNvCxnSpPr/>
          <p:nvPr/>
        </p:nvCxnSpPr>
        <p:spPr>
          <a:xfrm>
            <a:off x="6020100" y="1297127"/>
            <a:ext cx="0" cy="3326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1" name="Shape 81"/>
          <p:cNvSpPr txBox="1">
            <a:spLocks noGrp="1"/>
          </p:cNvSpPr>
          <p:nvPr>
            <p:ph type="body" idx="4"/>
          </p:nvPr>
        </p:nvSpPr>
        <p:spPr>
          <a:xfrm>
            <a:off x="576125" y="1144225"/>
            <a:ext cx="2189700" cy="3750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Point -- Transi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 descr="dreamstime_m_3296243.jpg"/>
          <p:cNvPicPr preferRelativeResize="0"/>
          <p:nvPr/>
        </p:nvPicPr>
        <p:blipFill rotWithShape="1">
          <a:blip r:embed="rId2">
            <a:alphaModFix amt="50000"/>
          </a:blip>
          <a:srcRect l="8466" t="13367" r="4342" b="13065"/>
          <a:stretch/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1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054350" y="1235700"/>
            <a:ext cx="7035300" cy="1148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None/>
              <a:defRPr sz="6000" b="1">
                <a:solidFill>
                  <a:srgbClr val="F36F21"/>
                </a:solidFill>
              </a:defRPr>
            </a:lvl1pPr>
            <a:lvl2pPr lvl="1" algn="ctr">
              <a:spcBef>
                <a:spcPts val="0"/>
              </a:spcBef>
              <a:buNone/>
              <a:defRPr/>
            </a:lvl2pPr>
            <a:lvl3pPr lvl="2" algn="ctr">
              <a:spcBef>
                <a:spcPts val="0"/>
              </a:spcBef>
              <a:buNone/>
              <a:defRPr/>
            </a:lvl3pPr>
            <a:lvl4pPr lvl="3" algn="ctr">
              <a:spcBef>
                <a:spcPts val="0"/>
              </a:spcBef>
              <a:buNone/>
              <a:defRPr/>
            </a:lvl4pPr>
            <a:lvl5pPr lvl="4" algn="ctr">
              <a:spcBef>
                <a:spcPts val="0"/>
              </a:spcBef>
              <a:buNone/>
              <a:defRPr/>
            </a:lvl5pPr>
            <a:lvl6pPr lvl="5" algn="ctr">
              <a:spcBef>
                <a:spcPts val="0"/>
              </a:spcBef>
              <a:buNone/>
              <a:defRPr/>
            </a:lvl6pPr>
            <a:lvl7pPr lvl="6" algn="ctr">
              <a:spcBef>
                <a:spcPts val="0"/>
              </a:spcBef>
              <a:buNone/>
              <a:defRPr/>
            </a:lvl7pPr>
            <a:lvl8pPr lvl="7" algn="ctr">
              <a:spcBef>
                <a:spcPts val="0"/>
              </a:spcBef>
              <a:buNone/>
              <a:defRPr/>
            </a:lvl8pPr>
            <a:lvl9pPr lvl="8" algn="ctr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ubTitle" idx="1"/>
          </p:nvPr>
        </p:nvSpPr>
        <p:spPr>
          <a:xfrm>
            <a:off x="1748400" y="3114600"/>
            <a:ext cx="5647200" cy="79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ition slide 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GettyImages-554370435.jpg"/>
          <p:cNvPicPr preferRelativeResize="0"/>
          <p:nvPr/>
        </p:nvPicPr>
        <p:blipFill rotWithShape="1">
          <a:blip r:embed="rId2">
            <a:alphaModFix amt="50000"/>
          </a:blip>
          <a:srcRect l="14360" t="37484" r="8221" b="21868"/>
          <a:stretch/>
        </p:blipFill>
        <p:spPr>
          <a:xfrm>
            <a:off x="0" y="0"/>
            <a:ext cx="9143999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000000">
              <a:alpha val="71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81398" y="2510851"/>
            <a:ext cx="8498100" cy="8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36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381398" y="3510425"/>
            <a:ext cx="8498100" cy="327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2" name="Shape 22"/>
          <p:cNvSpPr/>
          <p:nvPr/>
        </p:nvSpPr>
        <p:spPr>
          <a:xfrm>
            <a:off x="8419825" y="0"/>
            <a:ext cx="450125" cy="675900"/>
          </a:xfrm>
          <a:prstGeom prst="flowChartOffpageConnector">
            <a:avLst/>
          </a:prstGeom>
          <a:solidFill>
            <a:srgbClr val="0067B1">
              <a:alpha val="6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0975" y="116824"/>
            <a:ext cx="347700" cy="5094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‹#›</a:t>
            </a:fld>
            <a:endParaRPr lang="en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ition slide 2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hape 25" descr="GettyImages-573106559_comp.jpg"/>
          <p:cNvPicPr preferRelativeResize="0"/>
          <p:nvPr/>
        </p:nvPicPr>
        <p:blipFill rotWithShape="1">
          <a:blip r:embed="rId2">
            <a:alphaModFix amt="50000"/>
          </a:blip>
          <a:srcRect t="21835" b="21858"/>
          <a:stretch/>
        </p:blipFill>
        <p:spPr>
          <a:xfrm>
            <a:off x="0" y="0"/>
            <a:ext cx="9144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000000">
              <a:alpha val="71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81398" y="2510851"/>
            <a:ext cx="8498100" cy="8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36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381398" y="3510425"/>
            <a:ext cx="8498100" cy="327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" name="Shape 29"/>
          <p:cNvSpPr/>
          <p:nvPr/>
        </p:nvSpPr>
        <p:spPr>
          <a:xfrm>
            <a:off x="8419825" y="0"/>
            <a:ext cx="450125" cy="675900"/>
          </a:xfrm>
          <a:prstGeom prst="flowChartOffpageConnector">
            <a:avLst/>
          </a:prstGeom>
          <a:solidFill>
            <a:srgbClr val="0067B1">
              <a:alpha val="6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0975" y="116824"/>
            <a:ext cx="347700" cy="5094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‹#›</a:t>
            </a:fld>
            <a:endParaRPr lang="en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ition slide 4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hape 39" descr="iStock_000036488608Medium.jpg"/>
          <p:cNvPicPr preferRelativeResize="0"/>
          <p:nvPr/>
        </p:nvPicPr>
        <p:blipFill rotWithShape="1">
          <a:blip r:embed="rId2">
            <a:alphaModFix amt="50000"/>
          </a:blip>
          <a:srcRect t="40597" b="3102"/>
          <a:stretch/>
        </p:blipFill>
        <p:spPr>
          <a:xfrm>
            <a:off x="0" y="0"/>
            <a:ext cx="9144001" cy="3429002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/>
          <p:nvPr/>
        </p:nvSpPr>
        <p:spPr>
          <a:xfrm>
            <a:off x="0" y="-100"/>
            <a:ext cx="9144000" cy="3429000"/>
          </a:xfrm>
          <a:prstGeom prst="rect">
            <a:avLst/>
          </a:prstGeom>
          <a:solidFill>
            <a:srgbClr val="000000">
              <a:alpha val="71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381398" y="2510851"/>
            <a:ext cx="8498100" cy="8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36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381398" y="3510425"/>
            <a:ext cx="8498100" cy="327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3" name="Shape 43"/>
          <p:cNvSpPr/>
          <p:nvPr/>
        </p:nvSpPr>
        <p:spPr>
          <a:xfrm>
            <a:off x="8419825" y="0"/>
            <a:ext cx="450125" cy="675900"/>
          </a:xfrm>
          <a:prstGeom prst="flowChartOffpageConnector">
            <a:avLst/>
          </a:prstGeom>
          <a:solidFill>
            <a:srgbClr val="0067B1">
              <a:alpha val="6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0975" y="116824"/>
            <a:ext cx="347700" cy="5094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‹#›</a:t>
            </a:fld>
            <a:endParaRPr lang="en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 slide 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 46" descr="GettyImages-573106559_comp.jpg"/>
          <p:cNvPicPr preferRelativeResize="0"/>
          <p:nvPr/>
        </p:nvPicPr>
        <p:blipFill rotWithShape="1">
          <a:blip r:embed="rId2">
            <a:alphaModFix amt="50000"/>
          </a:blip>
          <a:srcRect t="4290" b="1125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1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2591662" y="0"/>
            <a:ext cx="3960675" cy="4831050"/>
          </a:xfrm>
          <a:prstGeom prst="flowChartOffpageConnector">
            <a:avLst/>
          </a:prstGeom>
          <a:solidFill>
            <a:srgbClr val="0067B1">
              <a:alpha val="6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2875025" y="1418787"/>
            <a:ext cx="3374100" cy="8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None/>
              <a:defRPr sz="3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None/>
              <a:defRPr sz="3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None/>
              <a:defRPr sz="3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None/>
              <a:defRPr sz="3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None/>
              <a:defRPr sz="3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None/>
              <a:defRPr sz="3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None/>
              <a:defRPr sz="3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ubTitle" idx="1"/>
          </p:nvPr>
        </p:nvSpPr>
        <p:spPr>
          <a:xfrm>
            <a:off x="2875025" y="2670187"/>
            <a:ext cx="3374100" cy="327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2956362" y="2475990"/>
            <a:ext cx="3231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52" name="Shape 52" descr="Snagajob_Secondary_RGB_KO.png"/>
          <p:cNvPicPr preferRelativeResize="0"/>
          <p:nvPr/>
        </p:nvPicPr>
        <p:blipFill rotWithShape="1">
          <a:blip r:embed="rId3">
            <a:alphaModFix/>
          </a:blip>
          <a:srcRect l="119" r="119"/>
          <a:stretch/>
        </p:blipFill>
        <p:spPr>
          <a:xfrm>
            <a:off x="4105200" y="4078125"/>
            <a:ext cx="933599" cy="2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 slide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 descr="GettyImages-573106559_comp.jpg"/>
          <p:cNvPicPr preferRelativeResize="0"/>
          <p:nvPr/>
        </p:nvPicPr>
        <p:blipFill rotWithShape="1">
          <a:blip r:embed="rId2">
            <a:alphaModFix amt="50000"/>
          </a:blip>
          <a:srcRect t="4290" b="1125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1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2591662" y="0"/>
            <a:ext cx="3960675" cy="4831050"/>
          </a:xfrm>
          <a:prstGeom prst="flowChartOffpageConnector">
            <a:avLst/>
          </a:prstGeom>
          <a:solidFill>
            <a:srgbClr val="0067B1">
              <a:alpha val="6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2875025" y="1266387"/>
            <a:ext cx="3374100" cy="84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58" name="Shape 58"/>
          <p:cNvCxnSpPr/>
          <p:nvPr/>
        </p:nvCxnSpPr>
        <p:spPr>
          <a:xfrm>
            <a:off x="2956362" y="2399790"/>
            <a:ext cx="3231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59" name="Shape 59" descr="Snagajob_Secondary_RGB_KO.png"/>
          <p:cNvPicPr preferRelativeResize="0"/>
          <p:nvPr/>
        </p:nvPicPr>
        <p:blipFill rotWithShape="1">
          <a:blip r:embed="rId3">
            <a:alphaModFix/>
          </a:blip>
          <a:srcRect l="119" r="119"/>
          <a:stretch/>
        </p:blipFill>
        <p:spPr>
          <a:xfrm>
            <a:off x="3762850" y="2773124"/>
            <a:ext cx="1618300" cy="4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py Pag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8419825" y="0"/>
            <a:ext cx="450125" cy="675900"/>
          </a:xfrm>
          <a:prstGeom prst="flowChartOffpageConnector">
            <a:avLst/>
          </a:prstGeom>
          <a:solidFill>
            <a:srgbClr val="0067B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83400" y="116825"/>
            <a:ext cx="7576800" cy="50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None/>
              <a:defRPr b="1"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183400" y="521266"/>
            <a:ext cx="7576800" cy="326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0975" y="116824"/>
            <a:ext cx="347700" cy="5094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‹#›</a:t>
            </a:fld>
            <a:endParaRPr lang="en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body" idx="2"/>
          </p:nvPr>
        </p:nvSpPr>
        <p:spPr>
          <a:xfrm>
            <a:off x="183400" y="1144225"/>
            <a:ext cx="8700900" cy="3750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66" name="Shape 66"/>
          <p:cNvCxnSpPr/>
          <p:nvPr/>
        </p:nvCxnSpPr>
        <p:spPr>
          <a:xfrm>
            <a:off x="274050" y="942285"/>
            <a:ext cx="8595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ith page #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8419825" y="0"/>
            <a:ext cx="450125" cy="675900"/>
          </a:xfrm>
          <a:prstGeom prst="flowChartOffpageConnector">
            <a:avLst/>
          </a:prstGeom>
          <a:solidFill>
            <a:srgbClr val="0067B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0975" y="116824"/>
            <a:ext cx="347700" cy="5094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‹#›</a:t>
            </a:fld>
            <a:endParaRPr lang="en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Muli"/>
              <a:buNone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6F21"/>
              </a:buClr>
              <a:buSzPct val="100000"/>
              <a:buFont typeface="Crete Round"/>
              <a:defRPr sz="1000">
                <a:latin typeface="Muli"/>
                <a:ea typeface="Muli"/>
                <a:cs typeface="Muli"/>
                <a:sym typeface="Muli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6F21"/>
              </a:buClr>
              <a:buSzPct val="100000"/>
              <a:buFont typeface="Crete Round"/>
              <a:defRPr sz="1000">
                <a:latin typeface="Muli"/>
                <a:ea typeface="Muli"/>
                <a:cs typeface="Muli"/>
                <a:sym typeface="Muli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6F21"/>
              </a:buClr>
              <a:buSzPct val="100000"/>
              <a:buFont typeface="Crete Round"/>
              <a:defRPr sz="1000">
                <a:latin typeface="Muli"/>
                <a:ea typeface="Muli"/>
                <a:cs typeface="Muli"/>
                <a:sym typeface="Muli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6F21"/>
              </a:buClr>
              <a:buSzPct val="100000"/>
              <a:buFont typeface="Crete Round"/>
              <a:defRPr sz="1000">
                <a:latin typeface="Muli"/>
                <a:ea typeface="Muli"/>
                <a:cs typeface="Muli"/>
                <a:sym typeface="Muli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6F21"/>
              </a:buClr>
              <a:buSzPct val="100000"/>
              <a:buFont typeface="Crete Round"/>
              <a:defRPr sz="1000">
                <a:latin typeface="Muli"/>
                <a:ea typeface="Muli"/>
                <a:cs typeface="Muli"/>
                <a:sym typeface="Muli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6F21"/>
              </a:buClr>
              <a:buSzPct val="100000"/>
              <a:buFont typeface="Crete Round"/>
              <a:defRPr sz="1000">
                <a:latin typeface="Muli"/>
                <a:ea typeface="Muli"/>
                <a:cs typeface="Muli"/>
                <a:sym typeface="Muli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6F21"/>
              </a:buClr>
              <a:buSzPct val="100000"/>
              <a:buFont typeface="Crete Round"/>
              <a:defRPr sz="1000">
                <a:latin typeface="Muli"/>
                <a:ea typeface="Muli"/>
                <a:cs typeface="Muli"/>
                <a:sym typeface="Muli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6F21"/>
              </a:buClr>
              <a:buSzPct val="100000"/>
              <a:buFont typeface="Crete Round"/>
              <a:defRPr sz="1000">
                <a:latin typeface="Muli"/>
                <a:ea typeface="Muli"/>
                <a:cs typeface="Muli"/>
                <a:sym typeface="Muli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6F21"/>
              </a:buClr>
              <a:buSzPct val="100000"/>
              <a:buFont typeface="Crete Round"/>
              <a:defRPr sz="1000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0B9K2unekCBQafnc3dVVzUFZ1Y1lPUy1tT2VkWFlwZTc3MGR3NTBUTnM5NkhIX3poaXlaVzQ?usp=shar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hyperlink" Target="https://snagajob.atlassian.net/wiki/display/MAR/Brand+Guidelines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ve.google.com/drive/folders/0B9K2unekCBQafnc3dVVzUFZ1Y1lPUy1tT2VkWFlwZTc3MGR3NTBUTnM5NkhIX3poaXlaVzQ?usp=sharin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0B9K2unekCBQafnc3dVVzUFZ1Y1lPUy1tT2VkWFlwZTc3MGR3NTBUTnM5NkhIX3poaXlaVzQ?usp=shar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444525" y="469550"/>
            <a:ext cx="3615300" cy="294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ABOUT THIS DECK</a:t>
            </a:r>
          </a:p>
          <a:p>
            <a:pPr lvl="0" algn="ctr" rtl="0">
              <a:lnSpc>
                <a:spcPct val="100000"/>
              </a:lnSpc>
              <a:spcBef>
                <a:spcPts val="0"/>
              </a:spcBef>
              <a:buNone/>
            </a:pPr>
            <a:endParaRPr sz="1800" i="1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lvl="0" algn="ctr" rtl="0">
              <a:lnSpc>
                <a:spcPct val="100000"/>
              </a:lnSpc>
              <a:spcBef>
                <a:spcPts val="0"/>
              </a:spcBef>
              <a:buNone/>
            </a:pPr>
            <a:endParaRPr sz="600" i="1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This is an template deck for you to use to create your own Snagajob presentations.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Before starting your own, make sure you “Make a copy” of it by going to </a:t>
            </a:r>
            <a:r>
              <a:rPr lang="en" sz="100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File → Make a copy, 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and then rename appropriately. You can find links to </a:t>
            </a:r>
            <a:r>
              <a:rPr lang="en" sz="1000" u="sng">
                <a:solidFill>
                  <a:schemeClr val="hlink"/>
                </a:solidFill>
                <a:latin typeface="Muli"/>
                <a:ea typeface="Muli"/>
                <a:cs typeface="Muli"/>
                <a:sym typeface="Muli"/>
                <a:hlinkClick r:id="rId3"/>
              </a:rPr>
              <a:t>icons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you may use throughout this template OR by visiting the </a:t>
            </a:r>
            <a:r>
              <a:rPr lang="en" sz="1000" u="sng">
                <a:solidFill>
                  <a:schemeClr val="hlink"/>
                </a:solidFill>
                <a:latin typeface="Muli"/>
                <a:ea typeface="Muli"/>
                <a:cs typeface="Muli"/>
                <a:sym typeface="Muli"/>
                <a:hlinkClick r:id="rId4"/>
              </a:rPr>
              <a:t>Visual Design section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on The Spot. There are also a few additional variations of slides. To view these click </a:t>
            </a:r>
            <a:r>
              <a:rPr lang="en" sz="100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Slide → Apply Layout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or clicking on the “New slide” button (plus sign w/ dropdown) in the top-left corner. Use these slides to inform the decisions you make about color, type and general layout.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If you have any questions please feel free to reach out to the Product Marketing Team.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1550775" y="712703"/>
            <a:ext cx="1402800" cy="0"/>
          </a:xfrm>
          <a:prstGeom prst="straightConnector1">
            <a:avLst/>
          </a:prstGeom>
          <a:noFill/>
          <a:ln w="9525" cap="flat" cmpd="sng">
            <a:solidFill>
              <a:srgbClr val="F36F21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02" name="Shape 102"/>
          <p:cNvGrpSpPr/>
          <p:nvPr/>
        </p:nvGrpSpPr>
        <p:grpSpPr>
          <a:xfrm>
            <a:off x="4568900" y="0"/>
            <a:ext cx="4575099" cy="5138926"/>
            <a:chOff x="4568900" y="0"/>
            <a:chExt cx="4575099" cy="5138926"/>
          </a:xfrm>
        </p:grpSpPr>
        <p:pic>
          <p:nvPicPr>
            <p:cNvPr id="103" name="Shape 103" descr="Screen Shot 2016-06-01 at 3.54.48 PM.png"/>
            <p:cNvPicPr preferRelativeResize="0"/>
            <p:nvPr/>
          </p:nvPicPr>
          <p:blipFill rotWithShape="1">
            <a:blip r:embed="rId5">
              <a:alphaModFix/>
            </a:blip>
            <a:srcRect l="15710" r="34253"/>
            <a:stretch/>
          </p:blipFill>
          <p:spPr>
            <a:xfrm>
              <a:off x="4568900" y="4575"/>
              <a:ext cx="4575099" cy="51343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Shape 104"/>
            <p:cNvSpPr/>
            <p:nvPr/>
          </p:nvSpPr>
          <p:spPr>
            <a:xfrm>
              <a:off x="4568900" y="0"/>
              <a:ext cx="4575000" cy="5134200"/>
            </a:xfrm>
            <a:prstGeom prst="rect">
              <a:avLst/>
            </a:prstGeom>
            <a:solidFill>
              <a:srgbClr val="000000">
                <a:alpha val="1385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aphicFrame>
        <p:nvGraphicFramePr>
          <p:cNvPr id="105" name="Shape 105"/>
          <p:cNvGraphicFramePr/>
          <p:nvPr>
            <p:extLst>
              <p:ext uri="{D42A27DB-BD31-4B8C-83A1-F6EECF244321}">
                <p14:modId xmlns:p14="http://schemas.microsoft.com/office/powerpoint/2010/main" val="4001399438"/>
              </p:ext>
            </p:extLst>
          </p:nvPr>
        </p:nvGraphicFramePr>
        <p:xfrm>
          <a:off x="444525" y="4160600"/>
          <a:ext cx="3845850" cy="426690"/>
        </p:xfrm>
        <a:graphic>
          <a:graphicData uri="http://schemas.openxmlformats.org/drawingml/2006/table">
            <a:tbl>
              <a:tblPr>
                <a:noFill/>
                <a:tableStyleId>{A83F226B-467B-41F7-B132-667CC50F8FD5}</a:tableStyleId>
              </a:tblPr>
              <a:tblGrid>
                <a:gridCol w="1281950"/>
                <a:gridCol w="1281950"/>
                <a:gridCol w="1281950"/>
              </a:tblGrid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37500"/>
                        <a:buFont typeface="Arial"/>
                        <a:buNone/>
                      </a:pPr>
                      <a:r>
                        <a:rPr lang="en" sz="800" b="1" dirty="0">
                          <a:solidFill>
                            <a:srgbClr val="F36F2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Marketplace orange</a:t>
                      </a:r>
                    </a:p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37500"/>
                        <a:buFont typeface="Arial"/>
                        <a:buNone/>
                      </a:pPr>
                      <a:r>
                        <a:rPr lang="en" sz="800" b="1" dirty="0">
                          <a:solidFill>
                            <a:srgbClr val="F36F2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#f36f21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36F21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37500"/>
                        <a:buFont typeface="Arial"/>
                        <a:buNone/>
                      </a:pPr>
                      <a:r>
                        <a:rPr lang="en" sz="800" b="1" dirty="0">
                          <a:solidFill>
                            <a:srgbClr val="0067B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Platform blue</a:t>
                      </a:r>
                    </a:p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37500"/>
                        <a:buFont typeface="Arial"/>
                        <a:buNone/>
                      </a:pPr>
                      <a:r>
                        <a:rPr lang="en" sz="800" b="1" dirty="0">
                          <a:solidFill>
                            <a:srgbClr val="0067B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#0067b1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36F21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37500"/>
                        <a:buFont typeface="Arial"/>
                        <a:buNone/>
                      </a:pPr>
                      <a:r>
                        <a:rPr lang="en" sz="800" b="1" dirty="0">
                          <a:solidFill>
                            <a:srgbClr val="B7B7B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Accent lines</a:t>
                      </a:r>
                    </a:p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37500"/>
                        <a:buFont typeface="Arial"/>
                        <a:buNone/>
                      </a:pPr>
                      <a:r>
                        <a:rPr lang="en" sz="800" b="1" dirty="0">
                          <a:solidFill>
                            <a:srgbClr val="B7B7B7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#b7b7b7 (dark gray 1)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36F21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6" name="Shape 106"/>
          <p:cNvSpPr txBox="1"/>
          <p:nvPr/>
        </p:nvSpPr>
        <p:spPr>
          <a:xfrm>
            <a:off x="444525" y="3605300"/>
            <a:ext cx="3615300" cy="25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COLORS PRIMARILY USED</a:t>
            </a:r>
          </a:p>
        </p:txBody>
      </p:sp>
      <p:cxnSp>
        <p:nvCxnSpPr>
          <p:cNvPr id="107" name="Shape 107"/>
          <p:cNvCxnSpPr/>
          <p:nvPr/>
        </p:nvCxnSpPr>
        <p:spPr>
          <a:xfrm>
            <a:off x="1265325" y="3932000"/>
            <a:ext cx="1973700" cy="0"/>
          </a:xfrm>
          <a:prstGeom prst="straightConnector1">
            <a:avLst/>
          </a:prstGeom>
          <a:noFill/>
          <a:ln w="9525" cap="flat" cmpd="sng">
            <a:solidFill>
              <a:srgbClr val="F36F21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b="1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10</a:t>
            </a:fld>
            <a:endParaRPr lang="en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66900" y="1380887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Watch out.</a:t>
            </a:r>
          </a:p>
          <a:p>
            <a:r>
              <a:rPr lang="en-US" dirty="0"/>
              <a:t>	Ask why.		- automating the wrong stuff = no improved quality</a:t>
            </a:r>
          </a:p>
          <a:p>
            <a:r>
              <a:rPr lang="en-US" dirty="0"/>
              <a:t>	Built to last. 	- tests can quickly become obscured in false negatives</a:t>
            </a:r>
          </a:p>
          <a:p>
            <a:r>
              <a:rPr lang="en-US" dirty="0"/>
              <a:t>	KISS.		- overly-complex tests are brittle and impossible to maintain</a:t>
            </a:r>
          </a:p>
        </p:txBody>
      </p:sp>
    </p:spTree>
    <p:extLst>
      <p:ext uri="{BB962C8B-B14F-4D97-AF65-F5344CB8AC3E}">
        <p14:creationId xmlns:p14="http://schemas.microsoft.com/office/powerpoint/2010/main" val="1488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183400" y="116825"/>
            <a:ext cx="7576800" cy="50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Gotcha’s</a:t>
            </a:r>
            <a:endParaRPr lang="en" dirty="0"/>
          </a:p>
        </p:txBody>
      </p:sp>
      <p:sp>
        <p:nvSpPr>
          <p:cNvPr id="190" name="Shape 190"/>
          <p:cNvSpPr txBox="1">
            <a:spLocks noGrp="1"/>
          </p:cNvSpPr>
          <p:nvPr>
            <p:ph type="subTitle" idx="1"/>
          </p:nvPr>
        </p:nvSpPr>
        <p:spPr>
          <a:xfrm>
            <a:off x="183400" y="521266"/>
            <a:ext cx="7576800" cy="326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Common pitfalls for automated testing efforts.</a:t>
            </a:r>
            <a:endParaRPr lang="en" dirty="0"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8470975" y="116824"/>
            <a:ext cx="347700" cy="509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sp>
        <p:nvSpPr>
          <p:cNvPr id="192" name="Shape 192"/>
          <p:cNvSpPr txBox="1">
            <a:spLocks noGrp="1"/>
          </p:cNvSpPr>
          <p:nvPr>
            <p:ph type="body" idx="2"/>
          </p:nvPr>
        </p:nvSpPr>
        <p:spPr>
          <a:xfrm>
            <a:off x="183400" y="1144225"/>
            <a:ext cx="8700900" cy="375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1000"/>
              </a:spcAft>
            </a:pPr>
            <a:r>
              <a:rPr lang="en" sz="1400" b="1" dirty="0" smtClean="0"/>
              <a:t>Nobody asks “Why?”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If automation isn’t reducing bugs, you’re targeting the wrong stuff. </a:t>
            </a:r>
            <a:r>
              <a:rPr lang="en" dirty="0" smtClean="0"/>
              <a:t>Ask “why” five (5) times before automating.</a:t>
            </a:r>
          </a:p>
          <a:p>
            <a:pPr marL="457200" lvl="0" indent="-228600" rtl="0">
              <a:spcBef>
                <a:spcPts val="0"/>
              </a:spcBef>
              <a:spcAft>
                <a:spcPts val="1000"/>
              </a:spcAft>
            </a:pPr>
            <a:r>
              <a:rPr lang="en" sz="1400" b="1" dirty="0" smtClean="0"/>
              <a:t>Not built to last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Quick automation wins often come at the cost of poor scalability or inflexibility. </a:t>
            </a:r>
            <a:r>
              <a:rPr lang="en" dirty="0" smtClean="0"/>
              <a:t>Brittle tests go in the trash.</a:t>
            </a:r>
            <a:endParaRPr lang="en" dirty="0" smtClean="0"/>
          </a:p>
          <a:p>
            <a:pPr marL="457200" lvl="0" indent="-228600">
              <a:spcBef>
                <a:spcPts val="0"/>
              </a:spcBef>
              <a:spcAft>
                <a:spcPts val="1000"/>
              </a:spcAft>
            </a:pPr>
            <a:r>
              <a:rPr lang="en" sz="1400" b="1" dirty="0" smtClean="0"/>
              <a:t>Not simple.</a:t>
            </a:r>
            <a:r>
              <a:rPr lang="en" dirty="0"/>
              <a:t/>
            </a:r>
            <a:br>
              <a:rPr lang="en" dirty="0"/>
            </a:br>
            <a:r>
              <a:rPr lang="en" dirty="0" smtClean="0"/>
              <a:t>An overly complicated framework means poor knowledge transfer and lack of transparency to business.</a:t>
            </a:r>
            <a:endParaRPr lang="en" dirty="0"/>
          </a:p>
        </p:txBody>
      </p:sp>
      <p:pic>
        <p:nvPicPr>
          <p:cNvPr id="193" name="Shape 193" descr="grey_outline_icons_sandwich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0187" y="3762375"/>
            <a:ext cx="1381125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9225875" y="0"/>
            <a:ext cx="1273500" cy="1591799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b="1">
                <a:latin typeface="Muli"/>
                <a:ea typeface="Muli"/>
                <a:cs typeface="Muli"/>
                <a:sym typeface="Muli"/>
              </a:rPr>
              <a:t>PLEASE NOTE</a:t>
            </a:r>
          </a:p>
          <a:p>
            <a:pPr lvl="0" rtl="0">
              <a:spcBef>
                <a:spcPts val="0"/>
              </a:spcBef>
              <a:buNone/>
            </a:pPr>
            <a:endParaRPr sz="800" b="1"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Muli"/>
                <a:ea typeface="Muli"/>
                <a:cs typeface="Muli"/>
                <a:sym typeface="Muli"/>
              </a:rPr>
              <a:t>To switch out icons, right-click on the icon you want to replace and select </a:t>
            </a:r>
            <a:r>
              <a:rPr lang="en" sz="800" b="1">
                <a:latin typeface="Muli"/>
                <a:ea typeface="Muli"/>
                <a:cs typeface="Muli"/>
                <a:sym typeface="Muli"/>
              </a:rPr>
              <a:t>Replace image…</a:t>
            </a:r>
            <a:r>
              <a:rPr lang="en" sz="800">
                <a:latin typeface="Muli"/>
                <a:ea typeface="Muli"/>
                <a:cs typeface="Muli"/>
                <a:sym typeface="Muli"/>
              </a:rPr>
              <a:t> and navigate to the </a:t>
            </a:r>
            <a:r>
              <a:rPr lang="en" sz="800" u="sng">
                <a:solidFill>
                  <a:schemeClr val="hlink"/>
                </a:solidFill>
                <a:latin typeface="Muli"/>
                <a:ea typeface="Muli"/>
                <a:cs typeface="Muli"/>
                <a:sym typeface="Muli"/>
                <a:hlinkClick r:id="rId4"/>
              </a:rPr>
              <a:t>icon library</a:t>
            </a:r>
            <a:r>
              <a:rPr lang="en" sz="800">
                <a:latin typeface="Muli"/>
                <a:ea typeface="Muli"/>
                <a:cs typeface="Muli"/>
                <a:sym typeface="Muli"/>
              </a:rPr>
              <a:t> to find which new icon you’d like to replace the original icon with.</a:t>
            </a:r>
          </a:p>
          <a:p>
            <a:pPr lvl="0" rtl="0">
              <a:spcBef>
                <a:spcPts val="0"/>
              </a:spcBef>
              <a:buNone/>
            </a:pPr>
            <a:endParaRPr sz="800" b="1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QA models: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Not really related to automation.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b="1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12</a:t>
            </a:fld>
            <a:endParaRPr lang="en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Shape 192"/>
          <p:cNvSpPr txBox="1">
            <a:spLocks/>
          </p:cNvSpPr>
          <p:nvPr/>
        </p:nvSpPr>
        <p:spPr>
          <a:xfrm>
            <a:off x="183400" y="1144225"/>
            <a:ext cx="8700900" cy="2894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6F21"/>
              </a:buClr>
              <a:buSzPct val="100000"/>
              <a:buFont typeface="Crete Round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6F21"/>
              </a:buClr>
              <a:buSzPct val="100000"/>
              <a:buFont typeface="Crete Round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6F21"/>
              </a:buClr>
              <a:buSzPct val="100000"/>
              <a:buFont typeface="Crete Round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6F21"/>
              </a:buClr>
              <a:buSzPct val="100000"/>
              <a:buFont typeface="Crete Round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6F21"/>
              </a:buClr>
              <a:buSzPct val="100000"/>
              <a:buFont typeface="Crete Round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6F21"/>
              </a:buClr>
              <a:buSzPct val="100000"/>
              <a:buFont typeface="Crete Round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6F21"/>
              </a:buClr>
              <a:buSzPct val="100000"/>
              <a:buFont typeface="Crete Round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6F21"/>
              </a:buClr>
              <a:buSzPct val="100000"/>
              <a:buFont typeface="Crete Round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6F21"/>
              </a:buClr>
              <a:buSzPct val="100000"/>
              <a:buFont typeface="Crete Round"/>
              <a:buNone/>
              <a:defRPr sz="10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457200" indent="-228600">
              <a:spcAft>
                <a:spcPts val="1000"/>
              </a:spcAft>
            </a:pPr>
            <a:r>
              <a:rPr lang="en" sz="1400" b="1" dirty="0" smtClean="0"/>
              <a:t>QA manager =&gt; CTO || Center for Process Excellence.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NOT the Director of Development or Enginering.</a:t>
            </a:r>
          </a:p>
          <a:p>
            <a:pPr marL="457200" indent="-228600">
              <a:spcAft>
                <a:spcPts val="1000"/>
              </a:spcAft>
            </a:pPr>
            <a:r>
              <a:rPr lang="en" sz="1400" b="1" dirty="0" smtClean="0"/>
              <a:t>Pair programming.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Promotes empathy and collaboration.</a:t>
            </a:r>
          </a:p>
          <a:p>
            <a:pPr marL="457200" indent="-228600">
              <a:spcAft>
                <a:spcPts val="1000"/>
              </a:spcAft>
            </a:pPr>
            <a:r>
              <a:rPr lang="en" sz="1400" b="1" dirty="0" smtClean="0"/>
              <a:t>Etsy.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Developers can’t pass crappy code.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5709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183400" y="116825"/>
            <a:ext cx="7576800" cy="50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CapOne CI pipeline.</a:t>
            </a:r>
            <a:endParaRPr lang="en" dirty="0"/>
          </a:p>
        </p:txBody>
      </p:sp>
      <p:sp>
        <p:nvSpPr>
          <p:cNvPr id="200" name="Shape 200"/>
          <p:cNvSpPr txBox="1">
            <a:spLocks noGrp="1"/>
          </p:cNvSpPr>
          <p:nvPr>
            <p:ph type="subTitle" idx="1"/>
          </p:nvPr>
        </p:nvSpPr>
        <p:spPr>
          <a:xfrm>
            <a:off x="183400" y="521266"/>
            <a:ext cx="7576800" cy="326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A QA dream.</a:t>
            </a:r>
            <a:endParaRPr lang="en" dirty="0"/>
          </a:p>
        </p:txBody>
      </p:sp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8470975" y="116824"/>
            <a:ext cx="347700" cy="509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cxnSp>
        <p:nvCxnSpPr>
          <p:cNvPr id="202" name="Shape 202"/>
          <p:cNvCxnSpPr/>
          <p:nvPr/>
        </p:nvCxnSpPr>
        <p:spPr>
          <a:xfrm>
            <a:off x="1340666" y="2927025"/>
            <a:ext cx="6579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3" name="Shape 203"/>
          <p:cNvCxnSpPr/>
          <p:nvPr/>
        </p:nvCxnSpPr>
        <p:spPr>
          <a:xfrm rot="10800000">
            <a:off x="1353366" y="2365125"/>
            <a:ext cx="0" cy="5619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204" name="Shape 204"/>
          <p:cNvSpPr txBox="1"/>
          <p:nvPr/>
        </p:nvSpPr>
        <p:spPr>
          <a:xfrm>
            <a:off x="730374" y="1902075"/>
            <a:ext cx="2146500" cy="34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>
                <a:latin typeface="Muli"/>
                <a:ea typeface="Muli"/>
                <a:cs typeface="Muli"/>
                <a:sym typeface="Muli"/>
              </a:rPr>
              <a:t>Pull request</a:t>
            </a:r>
            <a:endParaRPr lang="en" b="1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330781" y="1900929"/>
            <a:ext cx="345600" cy="345600"/>
          </a:xfrm>
          <a:prstGeom prst="ellipse">
            <a:avLst/>
          </a:prstGeom>
          <a:solidFill>
            <a:srgbClr val="F36F2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 txBox="1"/>
          <p:nvPr/>
        </p:nvSpPr>
        <p:spPr>
          <a:xfrm>
            <a:off x="330750" y="2000979"/>
            <a:ext cx="345600" cy="14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</a:t>
            </a:r>
          </a:p>
        </p:txBody>
      </p:sp>
      <p:cxnSp>
        <p:nvCxnSpPr>
          <p:cNvPr id="207" name="Shape 207"/>
          <p:cNvCxnSpPr/>
          <p:nvPr/>
        </p:nvCxnSpPr>
        <p:spPr>
          <a:xfrm>
            <a:off x="2289016" y="2927025"/>
            <a:ext cx="0" cy="5385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208" name="Shape 208"/>
          <p:cNvSpPr txBox="1"/>
          <p:nvPr/>
        </p:nvSpPr>
        <p:spPr>
          <a:xfrm>
            <a:off x="1571711" y="3562250"/>
            <a:ext cx="2146500" cy="34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Muli"/>
                <a:ea typeface="Muli"/>
                <a:cs typeface="Muli"/>
                <a:sym typeface="Muli"/>
              </a:rPr>
              <a:t>VM fires up</a:t>
            </a:r>
            <a:endParaRPr lang="en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1172106" y="3561011"/>
            <a:ext cx="345600" cy="345600"/>
          </a:xfrm>
          <a:prstGeom prst="ellipse">
            <a:avLst/>
          </a:prstGeom>
          <a:solidFill>
            <a:srgbClr val="F36F2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0" name="Shape 210"/>
          <p:cNvSpPr txBox="1"/>
          <p:nvPr/>
        </p:nvSpPr>
        <p:spPr>
          <a:xfrm>
            <a:off x="1172089" y="3661061"/>
            <a:ext cx="345600" cy="14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</a:t>
            </a:r>
          </a:p>
        </p:txBody>
      </p:sp>
      <p:cxnSp>
        <p:nvCxnSpPr>
          <p:cNvPr id="211" name="Shape 211"/>
          <p:cNvCxnSpPr/>
          <p:nvPr/>
        </p:nvCxnSpPr>
        <p:spPr>
          <a:xfrm>
            <a:off x="4459216" y="2376825"/>
            <a:ext cx="0" cy="5385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212" name="Shape 212"/>
          <p:cNvSpPr txBox="1"/>
          <p:nvPr/>
        </p:nvSpPr>
        <p:spPr>
          <a:xfrm>
            <a:off x="3560617" y="1902075"/>
            <a:ext cx="2193600" cy="34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Muli"/>
                <a:ea typeface="Muli"/>
                <a:cs typeface="Muli"/>
                <a:sym typeface="Muli"/>
              </a:rPr>
              <a:t>Regression tests</a:t>
            </a:r>
            <a:endParaRPr lang="en"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3160986" y="1900929"/>
            <a:ext cx="345599" cy="345600"/>
          </a:xfrm>
          <a:prstGeom prst="ellipse">
            <a:avLst/>
          </a:prstGeom>
          <a:solidFill>
            <a:srgbClr val="F36F2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" name="Shape 214"/>
          <p:cNvSpPr txBox="1"/>
          <p:nvPr/>
        </p:nvSpPr>
        <p:spPr>
          <a:xfrm>
            <a:off x="3160950" y="2000977"/>
            <a:ext cx="345600" cy="14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3</a:t>
            </a:r>
          </a:p>
        </p:txBody>
      </p:sp>
      <p:cxnSp>
        <p:nvCxnSpPr>
          <p:cNvPr id="215" name="Shape 215"/>
          <p:cNvCxnSpPr/>
          <p:nvPr/>
        </p:nvCxnSpPr>
        <p:spPr>
          <a:xfrm>
            <a:off x="6175541" y="2927025"/>
            <a:ext cx="0" cy="5385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216" name="Shape 216"/>
          <p:cNvSpPr txBox="1"/>
          <p:nvPr/>
        </p:nvSpPr>
        <p:spPr>
          <a:xfrm>
            <a:off x="5435763" y="3562250"/>
            <a:ext cx="2193600" cy="34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Muli"/>
                <a:ea typeface="Muli"/>
                <a:cs typeface="Muli"/>
                <a:sym typeface="Muli"/>
              </a:rPr>
              <a:t>Acceptance tests</a:t>
            </a:r>
            <a:endParaRPr lang="en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5036153" y="3561011"/>
            <a:ext cx="345600" cy="345600"/>
          </a:xfrm>
          <a:prstGeom prst="ellipse">
            <a:avLst/>
          </a:prstGeom>
          <a:solidFill>
            <a:srgbClr val="F36F2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 txBox="1"/>
          <p:nvPr/>
        </p:nvSpPr>
        <p:spPr>
          <a:xfrm>
            <a:off x="5036128" y="3582161"/>
            <a:ext cx="345600" cy="30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4</a:t>
            </a:r>
          </a:p>
        </p:txBody>
      </p:sp>
      <p:cxnSp>
        <p:nvCxnSpPr>
          <p:cNvPr id="219" name="Shape 219"/>
          <p:cNvCxnSpPr/>
          <p:nvPr/>
        </p:nvCxnSpPr>
        <p:spPr>
          <a:xfrm>
            <a:off x="7920566" y="2388525"/>
            <a:ext cx="0" cy="5385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220" name="Shape 220"/>
          <p:cNvSpPr txBox="1"/>
          <p:nvPr/>
        </p:nvSpPr>
        <p:spPr>
          <a:xfrm>
            <a:off x="6997500" y="1900929"/>
            <a:ext cx="2146500" cy="34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Muli"/>
                <a:ea typeface="Muli"/>
                <a:cs typeface="Muli"/>
                <a:sym typeface="Muli"/>
              </a:rPr>
              <a:t>Code promoted.</a:t>
            </a:r>
            <a:endParaRPr lang="en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6597891" y="1899783"/>
            <a:ext cx="345600" cy="345600"/>
          </a:xfrm>
          <a:prstGeom prst="ellipse">
            <a:avLst/>
          </a:prstGeom>
          <a:solidFill>
            <a:srgbClr val="F36F2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6597872" y="1999831"/>
            <a:ext cx="345599" cy="14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5</a:t>
            </a:r>
          </a:p>
        </p:txBody>
      </p:sp>
      <p:cxnSp>
        <p:nvCxnSpPr>
          <p:cNvPr id="223" name="Shape 223"/>
          <p:cNvCxnSpPr/>
          <p:nvPr/>
        </p:nvCxnSpPr>
        <p:spPr>
          <a:xfrm>
            <a:off x="1340675" y="2929175"/>
            <a:ext cx="949800" cy="0"/>
          </a:xfrm>
          <a:prstGeom prst="straightConnector1">
            <a:avLst/>
          </a:prstGeom>
          <a:noFill/>
          <a:ln w="76200" cap="flat" cmpd="sng">
            <a:solidFill>
              <a:srgbClr val="F36F2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24" name="Shape 224"/>
          <p:cNvSpPr txBox="1"/>
          <p:nvPr/>
        </p:nvSpPr>
        <p:spPr>
          <a:xfrm>
            <a:off x="9225875" y="0"/>
            <a:ext cx="1273500" cy="14226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b="1">
                <a:latin typeface="Muli"/>
                <a:ea typeface="Muli"/>
                <a:cs typeface="Muli"/>
                <a:sym typeface="Muli"/>
              </a:rPr>
              <a:t>PLEASE NOTE</a:t>
            </a:r>
          </a:p>
          <a:p>
            <a:pPr lvl="0" rtl="0">
              <a:spcBef>
                <a:spcPts val="0"/>
              </a:spcBef>
              <a:buNone/>
            </a:pPr>
            <a:endParaRPr sz="800" b="1"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Muli"/>
                <a:ea typeface="Muli"/>
                <a:cs typeface="Muli"/>
                <a:sym typeface="Muli"/>
              </a:rPr>
              <a:t>Adjust length of orange progress line to meet Action item currently in progress. Also make sure that the </a:t>
            </a:r>
            <a:r>
              <a:rPr lang="en" sz="800" b="1">
                <a:latin typeface="Muli"/>
                <a:ea typeface="Muli"/>
                <a:cs typeface="Muli"/>
                <a:sym typeface="Muli"/>
              </a:rPr>
              <a:t>current</a:t>
            </a:r>
            <a:r>
              <a:rPr lang="en" sz="800">
                <a:latin typeface="Muli"/>
                <a:ea typeface="Muli"/>
                <a:cs typeface="Muli"/>
                <a:sym typeface="Muli"/>
              </a:rPr>
              <a:t> Action item is the only item </a:t>
            </a:r>
            <a:br>
              <a:rPr lang="en" sz="800">
                <a:latin typeface="Muli"/>
                <a:ea typeface="Muli"/>
                <a:cs typeface="Muli"/>
                <a:sym typeface="Muli"/>
              </a:rPr>
            </a:br>
            <a:r>
              <a:rPr lang="en" sz="800">
                <a:latin typeface="Muli"/>
                <a:ea typeface="Muli"/>
                <a:cs typeface="Muli"/>
                <a:sym typeface="Muli"/>
              </a:rPr>
              <a:t>in </a:t>
            </a:r>
            <a:r>
              <a:rPr lang="en" sz="800" b="1">
                <a:latin typeface="Muli"/>
                <a:ea typeface="Muli"/>
                <a:cs typeface="Muli"/>
                <a:sym typeface="Muli"/>
              </a:rPr>
              <a:t>bold</a:t>
            </a:r>
            <a:r>
              <a:rPr lang="en" sz="800">
                <a:latin typeface="Muli"/>
                <a:ea typeface="Muli"/>
                <a:cs typeface="Muli"/>
                <a:sym typeface="Muli"/>
              </a:rPr>
              <a:t>. </a:t>
            </a:r>
          </a:p>
          <a:p>
            <a:pPr lvl="0" rtl="0">
              <a:spcBef>
                <a:spcPts val="0"/>
              </a:spcBef>
              <a:buNone/>
            </a:pPr>
            <a:endParaRPr sz="800" b="1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Some cool stuff to look out for.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b="1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14</a:t>
            </a:fld>
            <a:endParaRPr lang="en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Tools:</a:t>
            </a:r>
          </a:p>
          <a:p>
            <a:r>
              <a:rPr lang="en-US" dirty="0"/>
              <a:t>	-</a:t>
            </a:r>
            <a:r>
              <a:rPr lang="en-US" dirty="0" err="1"/>
              <a:t>Git</a:t>
            </a:r>
            <a:r>
              <a:rPr lang="en-US" dirty="0"/>
              <a:t>, AWS, Jenkins - automated </a:t>
            </a:r>
            <a:r>
              <a:rPr lang="en-US" dirty="0" smtClean="0"/>
              <a:t>builds, Docker</a:t>
            </a:r>
            <a:endParaRPr lang="en-US" dirty="0"/>
          </a:p>
          <a:p>
            <a:r>
              <a:rPr lang="en-US" dirty="0"/>
              <a:t>	-</a:t>
            </a:r>
            <a:r>
              <a:rPr lang="en-US" dirty="0" err="1" smtClean="0"/>
              <a:t>SauceLabs</a:t>
            </a:r>
            <a:r>
              <a:rPr lang="en-US" dirty="0" smtClean="0"/>
              <a:t>/</a:t>
            </a:r>
            <a:r>
              <a:rPr lang="en-US" dirty="0" err="1" smtClean="0"/>
              <a:t>SeleniumGrid</a:t>
            </a:r>
            <a:r>
              <a:rPr lang="en-US" dirty="0" smtClean="0"/>
              <a:t>, </a:t>
            </a:r>
            <a:r>
              <a:rPr lang="en-US" dirty="0" err="1" smtClean="0"/>
              <a:t>GhostInspector</a:t>
            </a:r>
            <a:r>
              <a:rPr lang="en-US" dirty="0"/>
              <a:t>,  </a:t>
            </a:r>
            <a:r>
              <a:rPr lang="en-US" dirty="0" err="1"/>
              <a:t>Appium</a:t>
            </a:r>
            <a:r>
              <a:rPr lang="en-US" dirty="0"/>
              <a:t>(Java/</a:t>
            </a:r>
            <a:r>
              <a:rPr lang="en-US" dirty="0" err="1"/>
              <a:t>TestNG</a:t>
            </a:r>
            <a:r>
              <a:rPr lang="en-US" dirty="0"/>
              <a:t> or Ruby/Cucumber) or </a:t>
            </a:r>
            <a:r>
              <a:rPr lang="en-US" dirty="0" err="1"/>
              <a:t>Exxpresso</a:t>
            </a:r>
            <a:r>
              <a:rPr lang="en-US" dirty="0"/>
              <a:t>-Java OR instruments-Swift</a:t>
            </a:r>
          </a:p>
          <a:p>
            <a:r>
              <a:rPr lang="en-US" dirty="0"/>
              <a:t>	-	</a:t>
            </a:r>
          </a:p>
          <a:p>
            <a:r>
              <a:rPr lang="en-US" dirty="0"/>
              <a:t>Demo</a:t>
            </a:r>
          </a:p>
        </p:txBody>
      </p:sp>
      <p:pic>
        <p:nvPicPr>
          <p:cNvPr id="5122" name="Picture 2" descr="Image result for gi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44" y="2574525"/>
            <a:ext cx="977900" cy="9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jenkin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918" y="2475216"/>
            <a:ext cx="75028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saucelabs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771" y="2549912"/>
            <a:ext cx="888832" cy="8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selenium webdriver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508" y="2574525"/>
            <a:ext cx="985262" cy="89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www.brandeps.com/logo-download/A/Appium-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675" y="2545966"/>
            <a:ext cx="889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Image result for aw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822" y="2574525"/>
            <a:ext cx="1518231" cy="90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Image result for ghost inspector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20" y="3796203"/>
            <a:ext cx="3574067" cy="121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Image result for cucumber logo testi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147" y="2530777"/>
            <a:ext cx="927100" cy="9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Image result for ruby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177" y="2583365"/>
            <a:ext cx="847724" cy="84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40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2875025" y="1266387"/>
            <a:ext cx="3374100" cy="846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ctrTitle"/>
          </p:nvPr>
        </p:nvSpPr>
        <p:spPr>
          <a:xfrm>
            <a:off x="1375199" y="1465800"/>
            <a:ext cx="6393600" cy="155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Test Automation</a:t>
            </a:r>
            <a:endParaRPr lang="en" dirty="0"/>
          </a:p>
        </p:txBody>
      </p:sp>
      <p:sp>
        <p:nvSpPr>
          <p:cNvPr id="113" name="Shape 113"/>
          <p:cNvSpPr txBox="1">
            <a:spLocks noGrp="1"/>
          </p:cNvSpPr>
          <p:nvPr>
            <p:ph type="subTitle" idx="1"/>
          </p:nvPr>
        </p:nvSpPr>
        <p:spPr>
          <a:xfrm>
            <a:off x="1375199" y="3281700"/>
            <a:ext cx="6393600" cy="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What You Need to Know</a:t>
            </a:r>
            <a:endParaRPr lang="e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81398" y="2510851"/>
            <a:ext cx="8498100" cy="846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TL;DR</a:t>
            </a:r>
            <a:endParaRPr lang="en" dirty="0"/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8470975" y="116824"/>
            <a:ext cx="347700" cy="509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sp>
        <p:nvSpPr>
          <p:cNvPr id="121" name="Shape 121"/>
          <p:cNvSpPr txBox="1"/>
          <p:nvPr/>
        </p:nvSpPr>
        <p:spPr>
          <a:xfrm>
            <a:off x="9225875" y="0"/>
            <a:ext cx="1273500" cy="1681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" b="1">
                <a:latin typeface="Muli"/>
                <a:ea typeface="Muli"/>
                <a:cs typeface="Muli"/>
                <a:sym typeface="Muli"/>
              </a:rPr>
              <a:t>PLEASE NOTE</a:t>
            </a:r>
          </a:p>
          <a:p>
            <a:pPr lvl="0">
              <a:spcBef>
                <a:spcPts val="0"/>
              </a:spcBef>
              <a:buNone/>
            </a:pPr>
            <a:endParaRPr sz="800" b="1"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Muli"/>
                <a:ea typeface="Muli"/>
                <a:cs typeface="Muli"/>
                <a:sym typeface="Muli"/>
              </a:rPr>
              <a:t>There are 4 different transition slides with different background images. Click the “New slide” button in the top-left corner of the page or press CTRL+M to see the options for additional transition slides.</a:t>
            </a:r>
          </a:p>
          <a:p>
            <a:pPr lvl="0">
              <a:spcBef>
                <a:spcPts val="0"/>
              </a:spcBef>
              <a:buNone/>
            </a:pPr>
            <a:endParaRPr sz="800"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58448" y="3784106"/>
            <a:ext cx="9144000" cy="9701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</a:rPr>
              <a:t>QA is being swallowed by DevOps, but it’s not dead.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400" dirty="0" smtClean="0">
                <a:solidFill>
                  <a:schemeClr val="tx1"/>
                </a:solidFill>
              </a:rPr>
              <a:t>Test automation </a:t>
            </a:r>
            <a:r>
              <a:rPr lang="en-US" sz="2400" dirty="0" smtClean="0">
                <a:solidFill>
                  <a:schemeClr val="tx1"/>
                </a:solidFill>
              </a:rPr>
              <a:t>is easy, but doing it right is not.</a:t>
            </a:r>
            <a:endParaRPr lang="en" sz="24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67556" y="637422"/>
            <a:ext cx="6287911" cy="3984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144889" y="1196623"/>
            <a:ext cx="5228807" cy="1794135"/>
          </a:xfrm>
        </p:spPr>
        <p:txBody>
          <a:bodyPr/>
          <a:lstStyle/>
          <a:p>
            <a:endParaRPr lang="en-US" sz="2800" dirty="0" smtClean="0"/>
          </a:p>
          <a:p>
            <a:r>
              <a:rPr lang="en-US" sz="4400" dirty="0" smtClean="0"/>
              <a:t>I make it </a:t>
            </a:r>
            <a:r>
              <a:rPr lang="en-US" sz="4400" dirty="0">
                <a:solidFill>
                  <a:srgbClr val="F36F21"/>
                </a:solidFill>
              </a:rPr>
              <a:t>easier </a:t>
            </a:r>
            <a:r>
              <a:rPr lang="en-US" sz="4400" dirty="0"/>
              <a:t>to produce </a:t>
            </a:r>
            <a:r>
              <a:rPr lang="en-US" sz="4400" dirty="0">
                <a:solidFill>
                  <a:srgbClr val="F36F21"/>
                </a:solidFill>
              </a:rPr>
              <a:t>quality </a:t>
            </a:r>
            <a:r>
              <a:rPr lang="en-US" sz="4400" dirty="0"/>
              <a:t>features</a:t>
            </a:r>
            <a:r>
              <a:rPr lang="en-US" sz="4400" dirty="0" smtClean="0"/>
              <a:t>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63704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b="1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5</a:t>
            </a:fld>
            <a:endParaRPr lang="en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1342" y="3364442"/>
            <a:ext cx="8497888" cy="11731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 smtClean="0">
                <a:latin typeface="Muli" panose="020B0604020202020204" charset="0"/>
              </a:rPr>
              <a:t>Checking + Exploring </a:t>
            </a:r>
            <a:r>
              <a:rPr lang="en-US" sz="2000" b="1" dirty="0" smtClean="0">
                <a:solidFill>
                  <a:srgbClr val="F36F21"/>
                </a:solidFill>
                <a:latin typeface="Muli" panose="020B0604020202020204" charset="0"/>
              </a:rPr>
              <a:t>= Chimp + Training?</a:t>
            </a:r>
            <a:endParaRPr lang="en-US" sz="2800" dirty="0" smtClean="0">
              <a:solidFill>
                <a:srgbClr val="0067B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248" y="1190095"/>
            <a:ext cx="36480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9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2925" y="2131050"/>
            <a:ext cx="7035300" cy="735975"/>
          </a:xfrm>
        </p:spPr>
        <p:txBody>
          <a:bodyPr/>
          <a:lstStyle/>
          <a:p>
            <a:r>
              <a:rPr lang="en" sz="4000" dirty="0">
                <a:solidFill>
                  <a:schemeClr val="bg1"/>
                </a:solidFill>
              </a:rPr>
              <a:t>DevOps =  Dev + Ops </a:t>
            </a:r>
            <a:r>
              <a:rPr lang="en" sz="4000" dirty="0"/>
              <a:t>+QA</a:t>
            </a:r>
            <a:r>
              <a:rPr lang="en" sz="4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endParaRPr lang="en-US" sz="4000" dirty="0"/>
          </a:p>
        </p:txBody>
      </p:sp>
      <p:pic>
        <p:nvPicPr>
          <p:cNvPr id="5" name="Picture 2" descr="https://tattooedtrilobite.files.wordpress.com/2012/06/image5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950" y="464236"/>
            <a:ext cx="6521375" cy="431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20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183400" y="116825"/>
            <a:ext cx="7576800" cy="50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Core Competencies</a:t>
            </a:r>
            <a:endParaRPr lang="en" dirty="0"/>
          </a:p>
        </p:txBody>
      </p:sp>
      <p:sp>
        <p:nvSpPr>
          <p:cNvPr id="162" name="Shape 162"/>
          <p:cNvSpPr txBox="1">
            <a:spLocks noGrp="1"/>
          </p:cNvSpPr>
          <p:nvPr>
            <p:ph type="subTitle" idx="3"/>
          </p:nvPr>
        </p:nvSpPr>
        <p:spPr>
          <a:xfrm>
            <a:off x="183400" y="521266"/>
            <a:ext cx="7576800" cy="326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dirty="0" smtClean="0">
                <a:solidFill>
                  <a:schemeClr val="dk1"/>
                </a:solidFill>
              </a:rPr>
              <a:t>Any awesome QA professional has at least two (2).</a:t>
            </a:r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8470975" y="116824"/>
            <a:ext cx="347700" cy="509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sp>
        <p:nvSpPr>
          <p:cNvPr id="164" name="Shape 164"/>
          <p:cNvSpPr txBox="1"/>
          <p:nvPr/>
        </p:nvSpPr>
        <p:spPr>
          <a:xfrm>
            <a:off x="9225875" y="0"/>
            <a:ext cx="1273500" cy="1591799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b="1">
                <a:latin typeface="Muli"/>
                <a:ea typeface="Muli"/>
                <a:cs typeface="Muli"/>
                <a:sym typeface="Muli"/>
              </a:rPr>
              <a:t>PLEASE NOTE</a:t>
            </a:r>
          </a:p>
          <a:p>
            <a:pPr lvl="0" rtl="0">
              <a:spcBef>
                <a:spcPts val="0"/>
              </a:spcBef>
              <a:buNone/>
            </a:pPr>
            <a:endParaRPr sz="800" b="1"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Muli"/>
                <a:ea typeface="Muli"/>
                <a:cs typeface="Muli"/>
                <a:sym typeface="Muli"/>
              </a:rPr>
              <a:t>To switch out icons, right-click on the icon you want to replace and select </a:t>
            </a:r>
            <a:r>
              <a:rPr lang="en" sz="800" b="1">
                <a:latin typeface="Muli"/>
                <a:ea typeface="Muli"/>
                <a:cs typeface="Muli"/>
                <a:sym typeface="Muli"/>
              </a:rPr>
              <a:t>Replace image…</a:t>
            </a:r>
            <a:r>
              <a:rPr lang="en" sz="800">
                <a:latin typeface="Muli"/>
                <a:ea typeface="Muli"/>
                <a:cs typeface="Muli"/>
                <a:sym typeface="Muli"/>
              </a:rPr>
              <a:t> and navigate to the </a:t>
            </a:r>
            <a:r>
              <a:rPr lang="en" sz="800" u="sng">
                <a:solidFill>
                  <a:schemeClr val="hlink"/>
                </a:solidFill>
                <a:latin typeface="Muli"/>
                <a:ea typeface="Muli"/>
                <a:cs typeface="Muli"/>
                <a:sym typeface="Muli"/>
                <a:hlinkClick r:id="rId3"/>
              </a:rPr>
              <a:t>icon library</a:t>
            </a:r>
            <a:r>
              <a:rPr lang="en" sz="800">
                <a:latin typeface="Muli"/>
                <a:ea typeface="Muli"/>
                <a:cs typeface="Muli"/>
                <a:sym typeface="Muli"/>
              </a:rPr>
              <a:t> to find which new icon you’d like to replace the original icon with.</a:t>
            </a:r>
          </a:p>
          <a:p>
            <a:pPr lvl="0" rtl="0">
              <a:spcBef>
                <a:spcPts val="0"/>
              </a:spcBef>
              <a:buNone/>
            </a:pPr>
            <a:endParaRPr sz="800"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576125" y="2790458"/>
            <a:ext cx="2189700" cy="171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 dirty="0" smtClean="0">
                <a:solidFill>
                  <a:srgbClr val="F36F21"/>
                </a:solidFill>
                <a:latin typeface="Muli"/>
                <a:ea typeface="Muli"/>
                <a:cs typeface="Muli"/>
                <a:sym typeface="Muli"/>
              </a:rPr>
              <a:t>ANALYST</a:t>
            </a:r>
            <a:endParaRPr lang="en" sz="1000" b="1" dirty="0">
              <a:solidFill>
                <a:srgbClr val="F36F21"/>
              </a:solidFill>
              <a:latin typeface="Muli"/>
              <a:ea typeface="Muli"/>
              <a:cs typeface="Muli"/>
              <a:sym typeface="Muli"/>
            </a:endParaRPr>
          </a:p>
          <a:p>
            <a:pPr lvl="0" algn="ctr" rtl="0">
              <a:spcBef>
                <a:spcPts val="0"/>
              </a:spcBef>
              <a:buNone/>
            </a:pPr>
            <a:endParaRPr sz="600" b="1" dirty="0">
              <a:solidFill>
                <a:srgbClr val="F36F21"/>
              </a:solidFill>
              <a:latin typeface="Muli"/>
              <a:ea typeface="Muli"/>
              <a:cs typeface="Muli"/>
              <a:sym typeface="Muli"/>
            </a:endParaRPr>
          </a:p>
          <a:p>
            <a:pPr lvl="0" algn="ctr" rtl="0">
              <a:spcBef>
                <a:spcPts val="800"/>
              </a:spcBef>
              <a:buNone/>
            </a:pPr>
            <a:r>
              <a:rPr lang="en" sz="1200" dirty="0" smtClean="0">
                <a:latin typeface="Muli"/>
                <a:ea typeface="Muli"/>
                <a:cs typeface="Muli"/>
                <a:sym typeface="Muli"/>
              </a:rPr>
              <a:t>“QA Brain”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3477137" y="2790458"/>
            <a:ext cx="2189700" cy="171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 dirty="0" smtClean="0">
                <a:solidFill>
                  <a:srgbClr val="F36F21"/>
                </a:solidFill>
                <a:latin typeface="Muli"/>
                <a:ea typeface="Muli"/>
                <a:cs typeface="Muli"/>
                <a:sym typeface="Muli"/>
              </a:rPr>
              <a:t>ASSURER</a:t>
            </a:r>
            <a:endParaRPr lang="en" sz="1000" b="1" dirty="0">
              <a:solidFill>
                <a:srgbClr val="F36F21"/>
              </a:solidFill>
              <a:latin typeface="Muli"/>
              <a:ea typeface="Muli"/>
              <a:cs typeface="Muli"/>
              <a:sym typeface="Muli"/>
            </a:endParaRPr>
          </a:p>
          <a:p>
            <a:pPr lvl="0" algn="ctr" rtl="0">
              <a:spcBef>
                <a:spcPts val="0"/>
              </a:spcBef>
              <a:buNone/>
            </a:pPr>
            <a:endParaRPr sz="600" b="1" dirty="0">
              <a:solidFill>
                <a:srgbClr val="F36F21"/>
              </a:solidFill>
              <a:latin typeface="Muli"/>
              <a:ea typeface="Muli"/>
              <a:cs typeface="Muli"/>
              <a:sym typeface="Muli"/>
            </a:endParaRPr>
          </a:p>
          <a:p>
            <a:pPr lvl="0" algn="ctr" rtl="0">
              <a:spcBef>
                <a:spcPts val="800"/>
              </a:spcBef>
              <a:buClr>
                <a:schemeClr val="dk1"/>
              </a:buClr>
              <a:buFont typeface="Arial"/>
              <a:buNone/>
            </a:pPr>
            <a:r>
              <a:rPr lang="en" sz="1200" dirty="0" smtClean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Systems thinker.</a:t>
            </a:r>
            <a:endParaRPr lang="en" sz="12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7" name="Shape 167"/>
          <p:cNvSpPr txBox="1"/>
          <p:nvPr/>
        </p:nvSpPr>
        <p:spPr>
          <a:xfrm>
            <a:off x="6378150" y="2790458"/>
            <a:ext cx="2189700" cy="171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 dirty="0" smtClean="0">
                <a:solidFill>
                  <a:srgbClr val="F36F21"/>
                </a:solidFill>
                <a:latin typeface="Muli"/>
                <a:ea typeface="Muli"/>
                <a:cs typeface="Muli"/>
                <a:sym typeface="Muli"/>
              </a:rPr>
              <a:t>AMBASSADOR</a:t>
            </a:r>
            <a:endParaRPr lang="en" sz="1000" b="1" dirty="0">
              <a:solidFill>
                <a:srgbClr val="F36F21"/>
              </a:solidFill>
              <a:latin typeface="Muli"/>
              <a:ea typeface="Muli"/>
              <a:cs typeface="Muli"/>
              <a:sym typeface="Muli"/>
            </a:endParaRPr>
          </a:p>
          <a:p>
            <a:pPr lvl="0" algn="ctr" rtl="0">
              <a:spcBef>
                <a:spcPts val="0"/>
              </a:spcBef>
              <a:buNone/>
            </a:pPr>
            <a:endParaRPr sz="600" b="1" dirty="0">
              <a:solidFill>
                <a:srgbClr val="F36F21"/>
              </a:solidFill>
              <a:latin typeface="Muli"/>
              <a:ea typeface="Muli"/>
              <a:cs typeface="Muli"/>
              <a:sym typeface="Muli"/>
            </a:endParaRPr>
          </a:p>
          <a:p>
            <a:pPr lvl="0" algn="ctr" rtl="0">
              <a:spcBef>
                <a:spcPts val="800"/>
              </a:spcBef>
              <a:buClr>
                <a:schemeClr val="dk1"/>
              </a:buClr>
              <a:buFont typeface="Arial"/>
              <a:buNone/>
            </a:pPr>
            <a:r>
              <a:rPr lang="en" sz="1200" dirty="0" smtClean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Facilitator.</a:t>
            </a:r>
            <a:endParaRPr lang="en" sz="12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68" name="Shape 168" descr="grey_outline_icons_hange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9837" y="1714787"/>
            <a:ext cx="1104324" cy="110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 descr="grey_outline_icons_dining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8812" y="1744250"/>
            <a:ext cx="1104324" cy="110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 descr="grey_outline_icons_bell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20837" y="1714787"/>
            <a:ext cx="1104324" cy="110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/>
        </p:nvSpPr>
        <p:spPr>
          <a:xfrm>
            <a:off x="1233075" y="863250"/>
            <a:ext cx="6678000" cy="326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7200" b="1" dirty="0" smtClean="0">
                <a:solidFill>
                  <a:srgbClr val="F36F21"/>
                </a:solidFill>
                <a:latin typeface="Muli"/>
                <a:ea typeface="Muli"/>
                <a:cs typeface="Muli"/>
                <a:sym typeface="Muli"/>
              </a:rPr>
              <a:t>AUTOMATION</a:t>
            </a:r>
            <a:endParaRPr lang="en" sz="7200" b="1" dirty="0">
              <a:solidFill>
                <a:srgbClr val="F36F21"/>
              </a:solidFill>
              <a:latin typeface="Muli"/>
              <a:ea typeface="Muli"/>
              <a:cs typeface="Muli"/>
              <a:sym typeface="Muli"/>
            </a:endParaRPr>
          </a:p>
          <a:p>
            <a:pPr lvl="0" algn="ctr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-US" sz="4000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is what exactly?</a:t>
            </a:r>
            <a:endParaRPr lang="en" sz="40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dirty="0" smtClean="0">
                <a:solidFill>
                  <a:srgbClr val="F36F21"/>
                </a:solidFill>
              </a:rPr>
              <a:t>Acceptance.</a:t>
            </a:r>
          </a:p>
          <a:p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API’s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GUI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Data?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119350" y="1144225"/>
            <a:ext cx="2189700" cy="3750000"/>
          </a:xfrm>
        </p:spPr>
        <p:txBody>
          <a:bodyPr/>
          <a:lstStyle/>
          <a:p>
            <a:r>
              <a:rPr lang="en-US" sz="1600" b="1" dirty="0" smtClean="0">
                <a:solidFill>
                  <a:srgbClr val="F36F21"/>
                </a:solidFill>
              </a:rPr>
              <a:t>Regression.</a:t>
            </a:r>
          </a:p>
          <a:p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Huge.</a:t>
            </a:r>
            <a:endParaRPr lang="en-US" sz="11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key areas: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dirty="0" smtClean="0"/>
              <a:t>Where automation is being introduced into the testing lifecycle.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>
          <a:xfrm>
            <a:off x="8391525" y="116824"/>
            <a:ext cx="427150" cy="509400"/>
          </a:xfrm>
        </p:spPr>
        <p:txBody>
          <a:bodyPr/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b="1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9</a:t>
            </a:fld>
            <a:endParaRPr lang="en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en-US" sz="1600" b="1" dirty="0" smtClean="0">
                <a:solidFill>
                  <a:srgbClr val="F36F21"/>
                </a:solidFill>
              </a:rPr>
              <a:t>Unit.</a:t>
            </a:r>
          </a:p>
          <a:p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Not my job.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1702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nagajob Template -- NEW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555</Words>
  <Application>Microsoft Office PowerPoint</Application>
  <PresentationFormat>On-screen Show (16:9)</PresentationFormat>
  <Paragraphs>106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Muli</vt:lpstr>
      <vt:lpstr>Arial</vt:lpstr>
      <vt:lpstr>Crete Round</vt:lpstr>
      <vt:lpstr>Snagajob Template -- NEW MASTER</vt:lpstr>
      <vt:lpstr>PowerPoint Presentation</vt:lpstr>
      <vt:lpstr>Test Automation</vt:lpstr>
      <vt:lpstr>TL;DR</vt:lpstr>
      <vt:lpstr>PowerPoint Presentation</vt:lpstr>
      <vt:lpstr>PowerPoint Presentation</vt:lpstr>
      <vt:lpstr>DevOps =  Dev + Ops +QA </vt:lpstr>
      <vt:lpstr>Core Competencies</vt:lpstr>
      <vt:lpstr>PowerPoint Presentation</vt:lpstr>
      <vt:lpstr>Three key areas:</vt:lpstr>
      <vt:lpstr>PowerPoint Presentation</vt:lpstr>
      <vt:lpstr>Gotcha’s</vt:lpstr>
      <vt:lpstr>Some QA models:</vt:lpstr>
      <vt:lpstr>CapOne CI pipeline.</vt:lpstr>
      <vt:lpstr>Tools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Ford Prior</dc:creator>
  <cp:lastModifiedBy>Ford Prior</cp:lastModifiedBy>
  <cp:revision>17</cp:revision>
  <dcterms:modified xsi:type="dcterms:W3CDTF">2016-12-07T12:28:43Z</dcterms:modified>
</cp:coreProperties>
</file>